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4" r:id="rId1"/>
  </p:sldMasterIdLst>
  <p:notesMasterIdLst>
    <p:notesMasterId r:id="rId19"/>
  </p:notesMasterIdLst>
  <p:sldIdLst>
    <p:sldId id="261" r:id="rId2"/>
    <p:sldId id="268" r:id="rId3"/>
    <p:sldId id="257" r:id="rId4"/>
    <p:sldId id="269" r:id="rId5"/>
    <p:sldId id="259" r:id="rId6"/>
    <p:sldId id="258" r:id="rId7"/>
    <p:sldId id="262" r:id="rId8"/>
    <p:sldId id="263" r:id="rId9"/>
    <p:sldId id="267" r:id="rId10"/>
    <p:sldId id="264" r:id="rId11"/>
    <p:sldId id="266" r:id="rId12"/>
    <p:sldId id="270" r:id="rId13"/>
    <p:sldId id="265" r:id="rId14"/>
    <p:sldId id="272" r:id="rId15"/>
    <p:sldId id="271" r:id="rId16"/>
    <p:sldId id="273" r:id="rId17"/>
    <p:sldId id="27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1C1C1C"/>
    <a:srgbClr val="000000"/>
    <a:srgbClr val="006600"/>
    <a:srgbClr val="333333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779" autoAdjust="0"/>
    <p:restoredTop sz="94660"/>
  </p:normalViewPr>
  <p:slideViewPr>
    <p:cSldViewPr snapToGrid="0">
      <p:cViewPr varScale="1">
        <p:scale>
          <a:sx n="73" d="100"/>
          <a:sy n="73" d="100"/>
        </p:scale>
        <p:origin x="10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CDD87E-2873-4033-8AB9-E3EC19C872FF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F178EF-086F-4613-91A3-A114CD5F09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6338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ED7E132-96FA-478F-A4AB-57B1E4CB1DD2}" type="datetime1">
              <a:rPr lang="pt-BR" smtClean="0"/>
              <a:t>11/03/2020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C5E1A52-5345-4BBA-B59D-9C57A70EC8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6884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EEA5-5BC8-451A-B30B-6C1E7FD51DCE}" type="datetime1">
              <a:rPr lang="pt-BR" smtClean="0"/>
              <a:t>11/03/2020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E1A52-5345-4BBA-B59D-9C57A70EC8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0491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F7047-C91D-485D-922F-01451DDB8AC2}" type="datetime1">
              <a:rPr lang="pt-BR" smtClean="0"/>
              <a:t>11/03/2020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E1A52-5345-4BBA-B59D-9C57A70EC8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51470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78696-CF37-403E-93B6-96FB5D7B1A45}" type="datetime1">
              <a:rPr lang="pt-BR" smtClean="0"/>
              <a:t>11/03/2020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E1A52-5345-4BBA-B59D-9C57A70EC858}" type="slidenum">
              <a:rPr lang="pt-BR" smtClean="0"/>
              <a:t>‹nº›</a:t>
            </a:fld>
            <a:endParaRPr lang="pt-B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361589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8477-7F91-409D-A24F-F8AAC84D4D98}" type="datetime1">
              <a:rPr lang="pt-BR" smtClean="0"/>
              <a:t>11/03/2020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E1A52-5345-4BBA-B59D-9C57A70EC8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92488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59CEA-F857-4E74-BD3C-06965F7580D6}" type="datetime1">
              <a:rPr lang="pt-BR" smtClean="0"/>
              <a:t>11/03/2020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E1A52-5345-4BBA-B59D-9C57A70EC8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42697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8343A-C1F4-4547-BCDF-B95EFEA40B96}" type="datetime1">
              <a:rPr lang="pt-BR" smtClean="0"/>
              <a:t>11/03/2020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E1A52-5345-4BBA-B59D-9C57A70EC8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2062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475E2-82E2-400D-BCDF-072B2BFF9257}" type="datetime1">
              <a:rPr lang="pt-BR" smtClean="0"/>
              <a:t>11/03/2020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E1A52-5345-4BBA-B59D-9C57A70EC8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2727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49D43-AB86-4155-A5FC-C165C077AE57}" type="datetime1">
              <a:rPr lang="pt-BR" smtClean="0"/>
              <a:t>11/03/2020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E1A52-5345-4BBA-B59D-9C57A70EC8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8400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FEC99-6964-4684-918A-BCC158A40FF3}" type="datetime1">
              <a:rPr lang="pt-BR" smtClean="0"/>
              <a:t>11/03/2020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E1A52-5345-4BBA-B59D-9C57A70EC8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9005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4851D-5403-4DCB-B3D2-56AF634C954D}" type="datetime1">
              <a:rPr lang="pt-BR" smtClean="0"/>
              <a:t>11/03/2020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E1A52-5345-4BBA-B59D-9C57A70EC8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4090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2F876-29F3-4DE8-B3A5-8926E5418762}" type="datetime1">
              <a:rPr lang="pt-BR" smtClean="0"/>
              <a:t>11/03/2020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E1A52-5345-4BBA-B59D-9C57A70EC8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040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7C288-D463-4915-BB39-D88FB08EF3CC}" type="datetime1">
              <a:rPr lang="pt-BR" smtClean="0"/>
              <a:t>11/03/2020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E1A52-5345-4BBA-B59D-9C57A70EC8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4417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A19F2-883E-443B-97FC-506CAF092332}" type="datetime1">
              <a:rPr lang="pt-BR" smtClean="0"/>
              <a:t>11/03/2020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E1A52-5345-4BBA-B59D-9C57A70EC8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3072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B7F03-E2E9-41F6-9326-89CEDC601076}" type="datetime1">
              <a:rPr lang="pt-BR" smtClean="0"/>
              <a:t>11/03/2020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E1A52-5345-4BBA-B59D-9C57A70EC8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7312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1EBAF-45E0-45DD-AEBC-9D9CA160EA82}" type="datetime1">
              <a:rPr lang="pt-BR" smtClean="0"/>
              <a:t>11/03/2020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E1A52-5345-4BBA-B59D-9C57A70EC8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2687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FB31-71EA-4A8E-8DAB-0D3D8D56CDBA}" type="datetime1">
              <a:rPr lang="pt-BR" smtClean="0"/>
              <a:t>11/03/2020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E1A52-5345-4BBA-B59D-9C57A70EC8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7228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020FE-E916-4013-8763-C7F13D5A0908}" type="datetime1">
              <a:rPr lang="pt-BR" smtClean="0"/>
              <a:t>11/03/2020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E1A52-5345-4BBA-B59D-9C57A70EC8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6474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  <p:sldLayoutId id="2147483797" r:id="rId13"/>
    <p:sldLayoutId id="2147483798" r:id="rId14"/>
    <p:sldLayoutId id="2147483799" r:id="rId15"/>
    <p:sldLayoutId id="2147483800" r:id="rId16"/>
    <p:sldLayoutId id="2147483801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g1.globo.com/sp/sao-paulo/noticia/2019/11/26/madrugada-e-o-horario-com-mais-assaltos-e-furtos-aos-motoristas-de-aplicativos-em-sp-grajau-e-o-bairro-mais-perigoso-na-capital.g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12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objeto, relógio, laranja, amarelo&#10;&#10;Descrição gerada automaticamente">
            <a:extLst>
              <a:ext uri="{FF2B5EF4-FFF2-40B4-BE49-F238E27FC236}">
                <a16:creationId xmlns:a16="http://schemas.microsoft.com/office/drawing/2014/main" id="{29FB17FF-2A1C-49F0-852F-98256D436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862" y="287862"/>
            <a:ext cx="6282275" cy="628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81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screenshot, computador&#10;&#10;Descrição gerada automaticamente">
            <a:extLst>
              <a:ext uri="{FF2B5EF4-FFF2-40B4-BE49-F238E27FC236}">
                <a16:creationId xmlns:a16="http://schemas.microsoft.com/office/drawing/2014/main" id="{84231413-4475-420D-87B5-FE49D6065B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0346" r="2190" b="2409"/>
          <a:stretch/>
        </p:blipFill>
        <p:spPr>
          <a:xfrm>
            <a:off x="1269518" y="836022"/>
            <a:ext cx="9768596" cy="511126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0" y="0"/>
            <a:ext cx="1032465" cy="1032465"/>
          </a:xfrm>
          <a:prstGeom prst="rect">
            <a:avLst/>
          </a:prstGeom>
        </p:spPr>
      </p:pic>
      <p:sp>
        <p:nvSpPr>
          <p:cNvPr id="8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1047410" y="6314348"/>
            <a:ext cx="771089" cy="365125"/>
          </a:xfrm>
        </p:spPr>
        <p:txBody>
          <a:bodyPr/>
          <a:lstStyle/>
          <a:p>
            <a:r>
              <a:rPr lang="pt-BR" sz="1400" dirty="0" smtClean="0">
                <a:latin typeface="Arial Black" panose="020B0A04020102020204" pitchFamily="34" charset="0"/>
              </a:rPr>
              <a:t>10</a:t>
            </a:r>
            <a:endParaRPr lang="pt-BR" sz="1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46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467071D6-D319-4046-9BC1-24111A975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5" r="1242" b="3771"/>
          <a:stretch/>
        </p:blipFill>
        <p:spPr>
          <a:xfrm>
            <a:off x="1102225" y="1045030"/>
            <a:ext cx="10117022" cy="470262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0" y="0"/>
            <a:ext cx="1032465" cy="1032465"/>
          </a:xfrm>
          <a:prstGeom prst="rect">
            <a:avLst/>
          </a:prstGeom>
        </p:spPr>
      </p:pic>
      <p:sp>
        <p:nvSpPr>
          <p:cNvPr id="7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1047410" y="6314348"/>
            <a:ext cx="771089" cy="365125"/>
          </a:xfrm>
        </p:spPr>
        <p:txBody>
          <a:bodyPr/>
          <a:lstStyle/>
          <a:p>
            <a:r>
              <a:rPr lang="pt-BR" sz="1400" dirty="0" smtClean="0">
                <a:latin typeface="Arial Black" panose="020B0A04020102020204" pitchFamily="34" charset="0"/>
              </a:rPr>
              <a:t>11</a:t>
            </a:r>
            <a:endParaRPr lang="pt-BR" sz="1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12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C61234E0-C946-4086-9031-B75A3E278F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940" r="1307" b="2423"/>
          <a:stretch/>
        </p:blipFill>
        <p:spPr>
          <a:xfrm>
            <a:off x="1115400" y="872941"/>
            <a:ext cx="10157846" cy="480715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0" y="0"/>
            <a:ext cx="1032465" cy="1032465"/>
          </a:xfrm>
          <a:prstGeom prst="rect">
            <a:avLst/>
          </a:prstGeom>
        </p:spPr>
      </p:pic>
      <p:sp>
        <p:nvSpPr>
          <p:cNvPr id="8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1047410" y="6314348"/>
            <a:ext cx="771089" cy="365125"/>
          </a:xfrm>
        </p:spPr>
        <p:txBody>
          <a:bodyPr/>
          <a:lstStyle/>
          <a:p>
            <a:r>
              <a:rPr lang="pt-BR" sz="1400" dirty="0" smtClean="0">
                <a:latin typeface="Arial Black" panose="020B0A04020102020204" pitchFamily="34" charset="0"/>
              </a:rPr>
              <a:t>1</a:t>
            </a:r>
            <a:fld id="{BC5E1A52-5345-4BBA-B59D-9C57A70EC858}" type="slidenum">
              <a:rPr lang="pt-BR" sz="1400" smtClean="0">
                <a:latin typeface="Arial Black" panose="020B0A04020102020204" pitchFamily="34" charset="0"/>
              </a:rPr>
              <a:t>2</a:t>
            </a:fld>
            <a:endParaRPr lang="pt-BR" sz="1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57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Uma imagem contendo screenshot, texto, computador&#10;&#10;Descrição gerada automaticamente">
            <a:extLst>
              <a:ext uri="{FF2B5EF4-FFF2-40B4-BE49-F238E27FC236}">
                <a16:creationId xmlns:a16="http://schemas.microsoft.com/office/drawing/2014/main" id="{CAAA795F-5A9C-4804-A5DB-3870EACB2C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60" r="1308" b="2852"/>
          <a:stretch/>
        </p:blipFill>
        <p:spPr>
          <a:xfrm>
            <a:off x="1066778" y="914399"/>
            <a:ext cx="10242952" cy="482259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0" y="0"/>
            <a:ext cx="1032465" cy="1032465"/>
          </a:xfrm>
          <a:prstGeom prst="rect">
            <a:avLst/>
          </a:prstGeom>
        </p:spPr>
      </p:pic>
      <p:sp>
        <p:nvSpPr>
          <p:cNvPr id="7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1047410" y="6314348"/>
            <a:ext cx="771089" cy="365125"/>
          </a:xfrm>
        </p:spPr>
        <p:txBody>
          <a:bodyPr/>
          <a:lstStyle/>
          <a:p>
            <a:r>
              <a:rPr lang="pt-BR" sz="1400" dirty="0" smtClean="0">
                <a:latin typeface="Arial Black" panose="020B0A04020102020204" pitchFamily="34" charset="0"/>
              </a:rPr>
              <a:t>13</a:t>
            </a:r>
            <a:endParaRPr lang="pt-BR" sz="1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96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30133" y="2408129"/>
            <a:ext cx="8002587" cy="1478570"/>
          </a:xfrm>
        </p:spPr>
        <p:txBody>
          <a:bodyPr>
            <a:normAutofit/>
          </a:bodyPr>
          <a:lstStyle/>
          <a:p>
            <a:r>
              <a:rPr lang="pt-BR" sz="5400" dirty="0" smtClean="0">
                <a:latin typeface="Berlin Sans FB" panose="020E0602020502020306" pitchFamily="34" charset="0"/>
              </a:rPr>
              <a:t>Simulador financeiro</a:t>
            </a:r>
            <a:endParaRPr lang="pt-BR" sz="5400" dirty="0">
              <a:latin typeface="Berlin Sans FB" panose="020E0602020502020306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0" y="0"/>
            <a:ext cx="1032465" cy="1032465"/>
          </a:xfrm>
          <a:prstGeom prst="rect">
            <a:avLst/>
          </a:prstGeom>
        </p:spPr>
      </p:pic>
      <p:sp>
        <p:nvSpPr>
          <p:cNvPr id="7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1047410" y="6314348"/>
            <a:ext cx="771089" cy="365125"/>
          </a:xfrm>
        </p:spPr>
        <p:txBody>
          <a:bodyPr/>
          <a:lstStyle/>
          <a:p>
            <a:r>
              <a:rPr lang="pt-BR" sz="1400" dirty="0" smtClean="0">
                <a:latin typeface="Arial Black" panose="020B0A04020102020204" pitchFamily="34" charset="0"/>
              </a:rPr>
              <a:t>14</a:t>
            </a:r>
            <a:endParaRPr lang="pt-BR" sz="1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79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96338" y="2368941"/>
            <a:ext cx="6408919" cy="1478570"/>
          </a:xfrm>
        </p:spPr>
        <p:txBody>
          <a:bodyPr>
            <a:noAutofit/>
          </a:bodyPr>
          <a:lstStyle/>
          <a:p>
            <a:r>
              <a:rPr lang="pt-BR" sz="5400" dirty="0" smtClean="0">
                <a:latin typeface="Berlin Sans FB" panose="020E0602020502020306" pitchFamily="34" charset="0"/>
              </a:rPr>
              <a:t>Banco de dados</a:t>
            </a:r>
            <a:endParaRPr lang="pt-BR" sz="5400" dirty="0">
              <a:latin typeface="Berlin Sans FB" panose="020E0602020502020306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0" y="0"/>
            <a:ext cx="1032465" cy="1032465"/>
          </a:xfrm>
          <a:prstGeom prst="rect">
            <a:avLst/>
          </a:prstGeom>
        </p:spPr>
      </p:pic>
      <p:sp>
        <p:nvSpPr>
          <p:cNvPr id="7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1047410" y="6314348"/>
            <a:ext cx="771089" cy="365125"/>
          </a:xfrm>
        </p:spPr>
        <p:txBody>
          <a:bodyPr/>
          <a:lstStyle/>
          <a:p>
            <a:r>
              <a:rPr lang="pt-BR" sz="1400" dirty="0" smtClean="0">
                <a:latin typeface="Arial Black" panose="020B0A04020102020204" pitchFamily="34" charset="0"/>
              </a:rPr>
              <a:t>15</a:t>
            </a:r>
            <a:endParaRPr lang="pt-BR" sz="1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43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41812" y="2355878"/>
            <a:ext cx="3378336" cy="1478570"/>
          </a:xfrm>
        </p:spPr>
        <p:txBody>
          <a:bodyPr>
            <a:normAutofit/>
          </a:bodyPr>
          <a:lstStyle/>
          <a:p>
            <a:r>
              <a:rPr lang="pt-BR" sz="5400" dirty="0" smtClean="0">
                <a:latin typeface="Berlin Sans FB" panose="020E0602020502020306" pitchFamily="34" charset="0"/>
              </a:rPr>
              <a:t>ARDUINO</a:t>
            </a:r>
            <a:endParaRPr lang="pt-BR" sz="5400" dirty="0">
              <a:latin typeface="Berlin Sans FB" panose="020E0602020502020306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0" y="0"/>
            <a:ext cx="1032465" cy="1032465"/>
          </a:xfrm>
          <a:prstGeom prst="rect">
            <a:avLst/>
          </a:prstGeom>
        </p:spPr>
      </p:pic>
      <p:sp>
        <p:nvSpPr>
          <p:cNvPr id="7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1047410" y="6314348"/>
            <a:ext cx="771089" cy="365125"/>
          </a:xfrm>
        </p:spPr>
        <p:txBody>
          <a:bodyPr/>
          <a:lstStyle/>
          <a:p>
            <a:r>
              <a:rPr lang="pt-BR" sz="1400" dirty="0" smtClean="0">
                <a:latin typeface="Arial Black" panose="020B0A04020102020204" pitchFamily="34" charset="0"/>
              </a:rPr>
              <a:t>16</a:t>
            </a:r>
            <a:endParaRPr lang="pt-BR" sz="1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94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46316" y="2329753"/>
            <a:ext cx="2934198" cy="1478570"/>
          </a:xfrm>
        </p:spPr>
        <p:txBody>
          <a:bodyPr>
            <a:normAutofit/>
          </a:bodyPr>
          <a:lstStyle/>
          <a:p>
            <a:pPr algn="ctr"/>
            <a:r>
              <a:rPr lang="pt-BR" sz="5400" dirty="0" smtClean="0">
                <a:latin typeface="Berlin Sans FB" panose="020E0602020502020306" pitchFamily="34" charset="0"/>
              </a:rPr>
              <a:t>GITHUB</a:t>
            </a:r>
            <a:endParaRPr lang="pt-BR" sz="5400" dirty="0">
              <a:latin typeface="Berlin Sans FB" panose="020E0602020502020306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0" y="0"/>
            <a:ext cx="1032465" cy="1032465"/>
          </a:xfrm>
          <a:prstGeom prst="rect">
            <a:avLst/>
          </a:prstGeom>
        </p:spPr>
      </p:pic>
      <p:sp>
        <p:nvSpPr>
          <p:cNvPr id="7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1047410" y="6314348"/>
            <a:ext cx="771089" cy="365125"/>
          </a:xfrm>
        </p:spPr>
        <p:txBody>
          <a:bodyPr/>
          <a:lstStyle/>
          <a:p>
            <a:r>
              <a:rPr lang="pt-BR" sz="1400" dirty="0" smtClean="0">
                <a:latin typeface="Arial Black" panose="020B0A04020102020204" pitchFamily="34" charset="0"/>
              </a:rPr>
              <a:t>17</a:t>
            </a:r>
            <a:endParaRPr lang="pt-BR" sz="1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37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43E61E-7449-4D45-8D7F-1EE4EA957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379" y="619879"/>
            <a:ext cx="4461523" cy="982132"/>
          </a:xfrm>
        </p:spPr>
        <p:txBody>
          <a:bodyPr>
            <a:noAutofit/>
          </a:bodyPr>
          <a:lstStyle/>
          <a:p>
            <a:r>
              <a:rPr lang="pt-BR" sz="4000" dirty="0">
                <a:latin typeface="Berlin Sans FB" panose="020E0602020502020306" pitchFamily="34" charset="0"/>
              </a:rPr>
              <a:t>Quem somos?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451D34-553A-49F2-ABA6-5D660A405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14275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pt-BR" b="1" dirty="0"/>
              <a:t>Somos da empresa green line que tem o objetivo de melhorar a segurança de quem trafega a noite tanto de automóvel como a pé.</a:t>
            </a:r>
          </a:p>
          <a:p>
            <a:pPr marL="0" indent="0">
              <a:buNone/>
            </a:pP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Segmento  do nosso projeto é melhorar o trafego tanto de pessoas como dos motoristas e a segurança pública.</a:t>
            </a:r>
          </a:p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1047410" y="6314348"/>
            <a:ext cx="771089" cy="365125"/>
          </a:xfrm>
        </p:spPr>
        <p:txBody>
          <a:bodyPr/>
          <a:lstStyle/>
          <a:p>
            <a:fld id="{BC5E1A52-5345-4BBA-B59D-9C57A70EC858}" type="slidenum">
              <a:rPr lang="pt-BR" sz="1400" smtClean="0">
                <a:latin typeface="Arial Black" panose="020B0A04020102020204" pitchFamily="34" charset="0"/>
              </a:rPr>
              <a:t>2</a:t>
            </a:fld>
            <a:endParaRPr lang="pt-BR" sz="1400" dirty="0">
              <a:latin typeface="Arial Black" panose="020B0A04020102020204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0" y="0"/>
            <a:ext cx="1032465" cy="103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10473" y="735687"/>
            <a:ext cx="8596668" cy="718458"/>
          </a:xfrm>
        </p:spPr>
        <p:txBody>
          <a:bodyPr>
            <a:noAutofit/>
          </a:bodyPr>
          <a:lstStyle/>
          <a:p>
            <a:r>
              <a:rPr lang="pt-BR" sz="4000" dirty="0">
                <a:latin typeface="Berlin Sans FB" panose="020E0602020502020306" pitchFamily="34" charset="0"/>
              </a:rPr>
              <a:t>Contextualização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10473" y="1612919"/>
            <a:ext cx="5736913" cy="5245081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2200" b="1" dirty="0">
                <a:cs typeface="Arial" panose="020B0604020202020204" pitchFamily="34" charset="0"/>
              </a:rPr>
              <a:t>Assaltos à motoristas só vem aumentando ao longo do tempo;</a:t>
            </a:r>
          </a:p>
          <a:p>
            <a:pPr>
              <a:lnSpc>
                <a:spcPct val="100000"/>
              </a:lnSpc>
            </a:pPr>
            <a:endParaRPr lang="pt-BR" sz="2200" b="1" dirty="0"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pt-BR" sz="2200" b="1" dirty="0">
                <a:cs typeface="Arial" panose="020B0604020202020204" pitchFamily="34" charset="0"/>
              </a:rPr>
              <a:t>A madrugada é o horário mais perigoso em questão de assaltos à motoristas, principalmente a motoristas de aplicativos;</a:t>
            </a:r>
          </a:p>
          <a:p>
            <a:pPr>
              <a:lnSpc>
                <a:spcPct val="100000"/>
              </a:lnSpc>
            </a:pPr>
            <a:endParaRPr lang="pt-BR" sz="2200" b="1" dirty="0"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pt-BR" sz="2200" b="1" dirty="0">
                <a:cs typeface="Arial" panose="020B0604020202020204" pitchFamily="34" charset="0"/>
              </a:rPr>
              <a:t>Com o passar dos anos o número de boletins de ocorrência a assaltos a veículos só aumentam, especialmente entre horários após as 23 horas e antes das 6 horas;</a:t>
            </a:r>
          </a:p>
          <a:p>
            <a:pPr marL="0" indent="0">
              <a:buNone/>
            </a:pPr>
            <a:endParaRPr lang="pt-BR" sz="1300" dirty="0"/>
          </a:p>
          <a:p>
            <a:pPr marL="0" indent="0">
              <a:buNone/>
            </a:pPr>
            <a:endParaRPr lang="pt-BR" sz="1300" dirty="0"/>
          </a:p>
          <a:p>
            <a:pPr algn="just"/>
            <a:endParaRPr lang="pt-BR" dirty="0"/>
          </a:p>
        </p:txBody>
      </p:sp>
      <p:pic>
        <p:nvPicPr>
          <p:cNvPr id="1026" name="Picture 2" descr="Resultado de imagem para assaltos a veículo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539" y="759729"/>
            <a:ext cx="3348501" cy="2232334"/>
          </a:xfrm>
          <a:prstGeom prst="rect">
            <a:avLst/>
          </a:prstGeom>
          <a:noFill/>
          <a:ln w="57150">
            <a:solidFill>
              <a:schemeClr val="bg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assaltos em semáforo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314" y="3232407"/>
            <a:ext cx="2770949" cy="2500104"/>
          </a:xfrm>
          <a:prstGeom prst="rect">
            <a:avLst/>
          </a:prstGeom>
          <a:noFill/>
          <a:ln w="57150">
            <a:solidFill>
              <a:schemeClr val="bg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341B320-8CAD-43E3-8039-32B298B34BCD}"/>
              </a:ext>
            </a:extLst>
          </p:cNvPr>
          <p:cNvSpPr txBox="1"/>
          <p:nvPr/>
        </p:nvSpPr>
        <p:spPr>
          <a:xfrm>
            <a:off x="6847386" y="5732511"/>
            <a:ext cx="53446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Fonte: </a:t>
            </a:r>
            <a:r>
              <a:rPr lang="pt-BR" sz="1200" dirty="0">
                <a:solidFill>
                  <a:srgbClr val="FFFF6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https://g1.globo.com/sp/sao-paulo/noticia/2019/11/26/madrugada-e-o-horario-com-mais-assaltos-e-furtos-aos-motoristas-de-aplicativos-em-sp-grajau-e-o-bairro-mais-perigoso-na-capital.ghtml</a:t>
            </a:r>
            <a:endParaRPr lang="pt-BR" sz="1200" dirty="0">
              <a:solidFill>
                <a:srgbClr val="FFFF66"/>
              </a:solidFill>
            </a:endParaRPr>
          </a:p>
          <a:p>
            <a:endParaRPr lang="pt-BR" dirty="0"/>
          </a:p>
        </p:txBody>
      </p:sp>
      <p:sp>
        <p:nvSpPr>
          <p:cNvPr id="11" name="Espaço Reservado para Número de Slide 4"/>
          <p:cNvSpPr txBox="1">
            <a:spLocks/>
          </p:cNvSpPr>
          <p:nvPr/>
        </p:nvSpPr>
        <p:spPr>
          <a:xfrm>
            <a:off x="11047410" y="6314348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latin typeface="Arial Black" panose="020B0A04020102020204" pitchFamily="34" charset="0"/>
              </a:rPr>
              <a:t>3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0" y="0"/>
            <a:ext cx="1032465" cy="103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3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DD96EC-469E-4D6A-A0D1-E7ED40C37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62406"/>
            <a:ext cx="9905998" cy="1478570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A27869-86C9-447F-B1C1-903EF905A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803382"/>
            <a:ext cx="9905999" cy="3541714"/>
          </a:xfrm>
        </p:spPr>
        <p:txBody>
          <a:bodyPr>
            <a:normAutofit fontScale="85000" lnSpcReduction="20000"/>
          </a:bodyPr>
          <a:lstStyle/>
          <a:p>
            <a:r>
              <a:rPr lang="pt-BR" dirty="0">
                <a:effectLst/>
              </a:rPr>
              <a:t>Entre 0 e 6h, foram registradas 620 ocorrências entre janeiro de 2018 e outubro de 2019, </a:t>
            </a:r>
            <a:r>
              <a:rPr lang="pt-BR" dirty="0" smtClean="0">
                <a:effectLst/>
              </a:rPr>
              <a:t>sendo </a:t>
            </a:r>
            <a:r>
              <a:rPr lang="pt-BR" dirty="0">
                <a:effectLst/>
              </a:rPr>
              <a:t>o horário mais violento aos </a:t>
            </a:r>
            <a:r>
              <a:rPr lang="pt-BR" dirty="0" smtClean="0">
                <a:effectLst/>
              </a:rPr>
              <a:t>motoristas.</a:t>
            </a:r>
          </a:p>
          <a:p>
            <a:r>
              <a:rPr lang="pt-PT" dirty="0">
                <a:effectLst/>
              </a:rPr>
              <a:t>N</a:t>
            </a:r>
            <a:r>
              <a:rPr lang="pt-PT" dirty="0" smtClean="0">
                <a:effectLst/>
              </a:rPr>
              <a:t>o </a:t>
            </a:r>
            <a:r>
              <a:rPr lang="pt-PT" dirty="0">
                <a:effectLst/>
              </a:rPr>
              <a:t>ano de 2019 mostrou que os moradores da zona sul da cidade de São Paulo estavam assustados com a incidência de roubos de veículos e com a violência na região. Três bairros Ipiranga, Vila Clementino e Vila da Saúde somaram 1.013 roubos de veículos entre janeiro e setembro de </a:t>
            </a:r>
            <a:r>
              <a:rPr lang="pt-PT" dirty="0" smtClean="0">
                <a:effectLst/>
              </a:rPr>
              <a:t>2019</a:t>
            </a:r>
          </a:p>
          <a:p>
            <a:r>
              <a:rPr lang="pt-PT" dirty="0">
                <a:effectLst/>
              </a:rPr>
              <a:t>Estatísticas de criminalidade da Secretaria da Segurança Pública (SSP) indicam que os distritos policiais do Ipiranga e da Vila Clementino somaram 489 casos de roubo de veículos entre janeiro e setembro deste ano. O Jabaquara é o campeão em roubos da Zona Sul, que contou 524 ocorrências no período</a:t>
            </a:r>
            <a:r>
              <a:rPr lang="pt-PT" dirty="0" smtClean="0">
                <a:effectLst/>
              </a:rPr>
              <a:t>.</a:t>
            </a:r>
            <a:endParaRPr lang="pt-BR" dirty="0">
              <a:effectLst/>
            </a:endParaRPr>
          </a:p>
          <a:p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0" y="0"/>
            <a:ext cx="1032465" cy="1032465"/>
          </a:xfrm>
          <a:prstGeom prst="rect">
            <a:avLst/>
          </a:prstGeom>
        </p:spPr>
      </p:pic>
      <p:sp>
        <p:nvSpPr>
          <p:cNvPr id="7" name="Espaço Reservado para Número de Slide 4"/>
          <p:cNvSpPr txBox="1">
            <a:spLocks/>
          </p:cNvSpPr>
          <p:nvPr/>
        </p:nvSpPr>
        <p:spPr>
          <a:xfrm>
            <a:off x="11047410" y="6314348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 smtClean="0">
                <a:latin typeface="Arial Black" panose="020B0A04020102020204" pitchFamily="34" charset="0"/>
              </a:rPr>
              <a:t>4</a:t>
            </a:r>
            <a:endParaRPr lang="pt-BR" sz="1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43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9224" y="389918"/>
            <a:ext cx="9905998" cy="1478570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Berlin Sans FB" panose="020E0602020502020306" pitchFamily="34" charset="0"/>
              </a:rPr>
              <a:t>Qual o problema?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69224" y="1675501"/>
            <a:ext cx="4669839" cy="350699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b="1" dirty="0"/>
              <a:t>Nossa empresa observou que dentro da grande São Paulo existem muitos semáforos que fecham sem nenhuma necessidade, pois apenas fecha para a travessia de pedestres, e em horários noturnos como após as 23 horas, dificilmente circulam pedestres. O que facilita o assalto em veículos que param em semáforos vermelhos dentro desses horários.</a:t>
            </a:r>
          </a:p>
          <a:p>
            <a:endParaRPr lang="pt-BR" dirty="0"/>
          </a:p>
        </p:txBody>
      </p:sp>
      <p:pic>
        <p:nvPicPr>
          <p:cNvPr id="3074" name="Picture 2" descr="Resultado de imagem para problema">
            <a:extLst>
              <a:ext uri="{FF2B5EF4-FFF2-40B4-BE49-F238E27FC236}">
                <a16:creationId xmlns:a16="http://schemas.microsoft.com/office/drawing/2014/main" id="{3A300941-7D14-4DF9-8681-93BE294A7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410" y="2103306"/>
            <a:ext cx="4026569" cy="2462678"/>
          </a:xfrm>
          <a:prstGeom prst="rect">
            <a:avLst/>
          </a:prstGeom>
          <a:noFill/>
          <a:ln w="57150">
            <a:solidFill>
              <a:schemeClr val="bg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0" y="0"/>
            <a:ext cx="1032465" cy="1032465"/>
          </a:xfrm>
          <a:prstGeom prst="rect">
            <a:avLst/>
          </a:prstGeom>
        </p:spPr>
      </p:pic>
      <p:sp>
        <p:nvSpPr>
          <p:cNvPr id="8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1047410" y="6314348"/>
            <a:ext cx="771089" cy="365125"/>
          </a:xfrm>
        </p:spPr>
        <p:txBody>
          <a:bodyPr/>
          <a:lstStyle/>
          <a:p>
            <a:r>
              <a:rPr lang="pt-BR" sz="1400" dirty="0">
                <a:latin typeface="Arial Black" panose="020B0A04020102020204" pitchFamily="34" charset="0"/>
              </a:rPr>
              <a:t>5</a:t>
            </a:r>
            <a:endParaRPr lang="pt-BR" sz="1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51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82659" y="733149"/>
            <a:ext cx="8596668" cy="788126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Berlin Sans FB" panose="020E0602020502020306" pitchFamily="34" charset="0"/>
              </a:rPr>
              <a:t>solução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82659" y="1617528"/>
            <a:ext cx="4977509" cy="45848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Vendo tudo isso nós da green line pensamos em desenvolver, foi de usar um sensor que irá fazer interação com o  semáforo para ver se tem pessoas em determinado local e assim melhorando o trafego durante a noite.</a:t>
            </a:r>
          </a:p>
        </p:txBody>
      </p:sp>
      <p:pic>
        <p:nvPicPr>
          <p:cNvPr id="1026" name="Picture 2" descr="Resultado de imagem para soluçao">
            <a:extLst>
              <a:ext uri="{FF2B5EF4-FFF2-40B4-BE49-F238E27FC236}">
                <a16:creationId xmlns:a16="http://schemas.microsoft.com/office/drawing/2014/main" id="{83890559-663C-41A6-998E-E8D1BA601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662" y="1764674"/>
            <a:ext cx="4300679" cy="2666917"/>
          </a:xfrm>
          <a:prstGeom prst="rect">
            <a:avLst/>
          </a:prstGeom>
          <a:noFill/>
          <a:ln w="57150">
            <a:solidFill>
              <a:schemeClr val="bg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0" y="0"/>
            <a:ext cx="1032465" cy="1032465"/>
          </a:xfrm>
          <a:prstGeom prst="rect">
            <a:avLst/>
          </a:prstGeom>
        </p:spPr>
      </p:pic>
      <p:sp>
        <p:nvSpPr>
          <p:cNvPr id="8" name="Espaço Reservado para Número de Slide 4"/>
          <p:cNvSpPr txBox="1">
            <a:spLocks/>
          </p:cNvSpPr>
          <p:nvPr/>
        </p:nvSpPr>
        <p:spPr>
          <a:xfrm>
            <a:off x="11047410" y="6314348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latin typeface="Arial Black" panose="020B0A04020102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78442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33872">
            <a:off x="8787909" y="634359"/>
            <a:ext cx="773195" cy="569426"/>
          </a:xfrm>
          <a:prstGeom prst="rect">
            <a:avLst/>
          </a:prstGeom>
        </p:spPr>
      </p:pic>
      <p:sp>
        <p:nvSpPr>
          <p:cNvPr id="46" name="Retângulo Arredondado 45"/>
          <p:cNvSpPr/>
          <p:nvPr/>
        </p:nvSpPr>
        <p:spPr>
          <a:xfrm>
            <a:off x="63447" y="4763996"/>
            <a:ext cx="2971695" cy="1976800"/>
          </a:xfrm>
          <a:prstGeom prst="roundRect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Arredondado 44"/>
          <p:cNvSpPr/>
          <p:nvPr/>
        </p:nvSpPr>
        <p:spPr>
          <a:xfrm>
            <a:off x="3111988" y="4783046"/>
            <a:ext cx="2971695" cy="1976800"/>
          </a:xfrm>
          <a:prstGeom prst="roundRect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Arredondado 43"/>
          <p:cNvSpPr/>
          <p:nvPr/>
        </p:nvSpPr>
        <p:spPr>
          <a:xfrm>
            <a:off x="6137401" y="4790322"/>
            <a:ext cx="2971695" cy="1976800"/>
          </a:xfrm>
          <a:prstGeom prst="roundRect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Arredondado 6"/>
          <p:cNvSpPr/>
          <p:nvPr/>
        </p:nvSpPr>
        <p:spPr>
          <a:xfrm>
            <a:off x="9186266" y="4795072"/>
            <a:ext cx="2971695" cy="1976800"/>
          </a:xfrm>
          <a:prstGeom prst="roundRect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0" y="1763059"/>
            <a:ext cx="12192000" cy="2830984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0" y="3172951"/>
            <a:ext cx="8138160" cy="2105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10444939" y="1509361"/>
            <a:ext cx="1658982" cy="24819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8948904" y="1631206"/>
            <a:ext cx="1294770" cy="1321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/>
          <p:cNvSpPr/>
          <p:nvPr/>
        </p:nvSpPr>
        <p:spPr>
          <a:xfrm>
            <a:off x="8275130" y="2607509"/>
            <a:ext cx="2364377" cy="365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/>
          <p:cNvSpPr/>
          <p:nvPr/>
        </p:nvSpPr>
        <p:spPr>
          <a:xfrm>
            <a:off x="8275130" y="3284949"/>
            <a:ext cx="2364377" cy="365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/>
          <p:cNvSpPr/>
          <p:nvPr/>
        </p:nvSpPr>
        <p:spPr>
          <a:xfrm>
            <a:off x="8275131" y="3933801"/>
            <a:ext cx="2364377" cy="365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/>
          <p:cNvSpPr/>
          <p:nvPr/>
        </p:nvSpPr>
        <p:spPr>
          <a:xfrm>
            <a:off x="10697356" y="3158399"/>
            <a:ext cx="1420757" cy="20130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Resultado de imagem para sina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7447" y="433420"/>
            <a:ext cx="567214" cy="42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ipse 1"/>
          <p:cNvSpPr/>
          <p:nvPr/>
        </p:nvSpPr>
        <p:spPr>
          <a:xfrm>
            <a:off x="11733851" y="1137792"/>
            <a:ext cx="326571" cy="261257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9858062" y="119505"/>
            <a:ext cx="326571" cy="261257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8169788" y="118756"/>
            <a:ext cx="326571" cy="261257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1" name="CaixaDeTexto 40"/>
          <p:cNvSpPr txBox="1"/>
          <p:nvPr/>
        </p:nvSpPr>
        <p:spPr>
          <a:xfrm>
            <a:off x="8188469" y="54926"/>
            <a:ext cx="454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B050"/>
                </a:solidFill>
              </a:rPr>
              <a:t>1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365" y="307576"/>
            <a:ext cx="1184745" cy="1594327"/>
          </a:xfrm>
          <a:prstGeom prst="rect">
            <a:avLst/>
          </a:prstGeom>
        </p:spPr>
      </p:pic>
      <p:sp>
        <p:nvSpPr>
          <p:cNvPr id="43" name="CaixaDeTexto 42"/>
          <p:cNvSpPr txBox="1"/>
          <p:nvPr/>
        </p:nvSpPr>
        <p:spPr>
          <a:xfrm>
            <a:off x="9872903" y="54926"/>
            <a:ext cx="36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B050"/>
                </a:solidFill>
              </a:rPr>
              <a:t>2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812088" y="1720304"/>
            <a:ext cx="2482303" cy="1522248"/>
          </a:xfrm>
          <a:prstGeom prst="rect">
            <a:avLst/>
          </a:prstGeom>
        </p:spPr>
      </p:pic>
      <p:sp>
        <p:nvSpPr>
          <p:cNvPr id="51" name="CaixaDeTexto 50"/>
          <p:cNvSpPr txBox="1"/>
          <p:nvPr/>
        </p:nvSpPr>
        <p:spPr>
          <a:xfrm>
            <a:off x="258482" y="4910984"/>
            <a:ext cx="2620370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B050"/>
                </a:solidFill>
              </a:rPr>
              <a:t>1 –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pessoa irá se posicionar aonde está o semáforo do pedestre.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etângulo 57"/>
          <p:cNvSpPr/>
          <p:nvPr/>
        </p:nvSpPr>
        <p:spPr>
          <a:xfrm>
            <a:off x="8275132" y="2002485"/>
            <a:ext cx="2364377" cy="365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6" name="CaixaDeTexto 55"/>
          <p:cNvSpPr txBox="1"/>
          <p:nvPr/>
        </p:nvSpPr>
        <p:spPr>
          <a:xfrm>
            <a:off x="3319037" y="4910984"/>
            <a:ext cx="2518853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2 -</a:t>
            </a:r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sensor identifica a presença da pessoa.</a:t>
            </a:r>
          </a:p>
          <a:p>
            <a:endParaRPr lang="pt-BR" dirty="0"/>
          </a:p>
        </p:txBody>
      </p:sp>
      <p:sp>
        <p:nvSpPr>
          <p:cNvPr id="59" name="CaixaDeTexto 58"/>
          <p:cNvSpPr txBox="1"/>
          <p:nvPr/>
        </p:nvSpPr>
        <p:spPr>
          <a:xfrm>
            <a:off x="6334550" y="4877452"/>
            <a:ext cx="2510210" cy="178510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– 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sensor manda a informação para o semáforo para que seja feito o processo.</a:t>
            </a:r>
          </a:p>
          <a:p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66" name="CaixaDeTexto 65"/>
          <p:cNvSpPr txBox="1"/>
          <p:nvPr/>
        </p:nvSpPr>
        <p:spPr>
          <a:xfrm>
            <a:off x="11749784" y="1067311"/>
            <a:ext cx="454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68" name="Elipse 67"/>
          <p:cNvSpPr/>
          <p:nvPr/>
        </p:nvSpPr>
        <p:spPr>
          <a:xfrm>
            <a:off x="8498422" y="4307848"/>
            <a:ext cx="326571" cy="261257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69" name="CaixaDeTexto 68"/>
          <p:cNvSpPr txBox="1"/>
          <p:nvPr/>
        </p:nvSpPr>
        <p:spPr>
          <a:xfrm>
            <a:off x="8496359" y="4241909"/>
            <a:ext cx="454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B050"/>
                </a:solidFill>
              </a:rPr>
              <a:t>4</a:t>
            </a:r>
          </a:p>
        </p:txBody>
      </p:sp>
      <p:sp>
        <p:nvSpPr>
          <p:cNvPr id="62" name="CaixaDeTexto 61"/>
          <p:cNvSpPr txBox="1"/>
          <p:nvPr/>
        </p:nvSpPr>
        <p:spPr>
          <a:xfrm>
            <a:off x="9367133" y="4926512"/>
            <a:ext cx="2682274" cy="150810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– 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Após esse processo o sinal irá fechar, assim o pedestre poderá atravessar com segurança. 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133" y="731972"/>
            <a:ext cx="1352019" cy="1052176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161" y="1595614"/>
            <a:ext cx="1808670" cy="180867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396" y="1587745"/>
            <a:ext cx="1826473" cy="1824281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37694">
            <a:off x="8786551" y="614646"/>
            <a:ext cx="776264" cy="614341"/>
          </a:xfrm>
          <a:prstGeom prst="rect">
            <a:avLst/>
          </a:prstGeom>
        </p:spPr>
      </p:pic>
      <p:pic>
        <p:nvPicPr>
          <p:cNvPr id="49" name="Imagem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51311">
            <a:off x="10626802" y="699619"/>
            <a:ext cx="773195" cy="569426"/>
          </a:xfrm>
          <a:prstGeom prst="rect">
            <a:avLst/>
          </a:prstGeom>
        </p:spPr>
      </p:pic>
      <p:pic>
        <p:nvPicPr>
          <p:cNvPr id="50" name="Imagem 4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6433">
            <a:off x="10610039" y="677440"/>
            <a:ext cx="795651" cy="614341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417" y="1591271"/>
            <a:ext cx="1831557" cy="1831557"/>
          </a:xfrm>
          <a:prstGeom prst="rect">
            <a:avLst/>
          </a:prstGeom>
          <a:ln>
            <a:noFill/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414" y="714559"/>
            <a:ext cx="1272258" cy="1092745"/>
          </a:xfrm>
          <a:prstGeom prst="rect">
            <a:avLst/>
          </a:prstGeom>
        </p:spPr>
      </p:pic>
      <p:pic>
        <p:nvPicPr>
          <p:cNvPr id="42" name="Imagem 4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0" y="0"/>
            <a:ext cx="1032465" cy="103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42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5" grpId="0" animBg="1"/>
      <p:bldP spid="44" grpId="0" animBg="1"/>
      <p:bldP spid="7" grpId="0" animBg="1"/>
      <p:bldP spid="51" grpId="0" animBg="1"/>
      <p:bldP spid="56" grpId="0" animBg="1"/>
      <p:bldP spid="59" grpId="0" animBg="1"/>
      <p:bldP spid="6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04FD08-F7A9-4CEA-9AB6-B78EDF887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910" y="264543"/>
            <a:ext cx="9905998" cy="1478570"/>
          </a:xfrm>
        </p:spPr>
        <p:txBody>
          <a:bodyPr/>
          <a:lstStyle/>
          <a:p>
            <a:r>
              <a:rPr lang="pt-BR" dirty="0">
                <a:latin typeface="Berlin Sans FB" panose="020E0602020502020306" pitchFamily="34" charset="0"/>
              </a:rPr>
              <a:t>BACKLOG</a:t>
            </a:r>
          </a:p>
        </p:txBody>
      </p:sp>
      <p:pic>
        <p:nvPicPr>
          <p:cNvPr id="14" name="Espaço Reservado para Conteúdo 13">
            <a:extLst>
              <a:ext uri="{FF2B5EF4-FFF2-40B4-BE49-F238E27FC236}">
                <a16:creationId xmlns:a16="http://schemas.microsoft.com/office/drawing/2014/main" id="{4CF55EBD-49C5-4562-8C83-7FC5D68306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02"/>
          <a:stretch/>
        </p:blipFill>
        <p:spPr>
          <a:xfrm>
            <a:off x="720438" y="1743113"/>
            <a:ext cx="10726231" cy="376151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0" y="0"/>
            <a:ext cx="1032465" cy="1032465"/>
          </a:xfrm>
          <a:prstGeom prst="rect">
            <a:avLst/>
          </a:prstGeom>
        </p:spPr>
      </p:pic>
      <p:sp>
        <p:nvSpPr>
          <p:cNvPr id="7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1047410" y="6314348"/>
            <a:ext cx="771089" cy="365125"/>
          </a:xfrm>
        </p:spPr>
        <p:txBody>
          <a:bodyPr/>
          <a:lstStyle/>
          <a:p>
            <a:r>
              <a:rPr lang="pt-BR" sz="1400" dirty="0">
                <a:latin typeface="Arial Black" panose="020B0A04020102020204" pitchFamily="34" charset="0"/>
              </a:rPr>
              <a:t>8</a:t>
            </a:r>
            <a:endParaRPr lang="pt-BR" sz="1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12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E1E715-37BE-4D54-A969-D36F8D5DA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351" y="180610"/>
            <a:ext cx="9905998" cy="1478570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Berlin Sans FB" panose="020E0602020502020306" pitchFamily="34" charset="0"/>
              </a:rPr>
              <a:t>Site</a:t>
            </a:r>
          </a:p>
        </p:txBody>
      </p:sp>
      <p:pic>
        <p:nvPicPr>
          <p:cNvPr id="4" name="Espaço Reservado para Conteúdo 3" descr="Uma imagem contendo no interior, monitor, trem, pista&#10;&#10;Descrição gerada automaticamente">
            <a:extLst>
              <a:ext uri="{FF2B5EF4-FFF2-40B4-BE49-F238E27FC236}">
                <a16:creationId xmlns:a16="http://schemas.microsoft.com/office/drawing/2014/main" id="{44669524-E4EA-4F00-9E52-C0315419E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5" r="1417" b="3888"/>
          <a:stretch/>
        </p:blipFill>
        <p:spPr>
          <a:xfrm>
            <a:off x="1097650" y="1410347"/>
            <a:ext cx="9996699" cy="4928460"/>
          </a:xfr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0" y="0"/>
            <a:ext cx="1032465" cy="1032465"/>
          </a:xfrm>
          <a:prstGeom prst="rect">
            <a:avLst/>
          </a:prstGeom>
        </p:spPr>
      </p:pic>
      <p:sp>
        <p:nvSpPr>
          <p:cNvPr id="7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1047410" y="6314348"/>
            <a:ext cx="771089" cy="365125"/>
          </a:xfrm>
        </p:spPr>
        <p:txBody>
          <a:bodyPr/>
          <a:lstStyle/>
          <a:p>
            <a:r>
              <a:rPr lang="pt-BR" sz="1400" dirty="0">
                <a:latin typeface="Arial Black" panose="020B0A04020102020204" pitchFamily="34" charset="0"/>
              </a:rPr>
              <a:t>9</a:t>
            </a:r>
            <a:endParaRPr lang="pt-BR" sz="1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30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Personalizada 8">
      <a:dk1>
        <a:srgbClr val="20471D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505</TotalTime>
  <Words>437</Words>
  <Application>Microsoft Office PowerPoint</Application>
  <PresentationFormat>Widescreen</PresentationFormat>
  <Paragraphs>47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4" baseType="lpstr">
      <vt:lpstr>Arial</vt:lpstr>
      <vt:lpstr>Arial Black</vt:lpstr>
      <vt:lpstr>Berlin Sans FB</vt:lpstr>
      <vt:lpstr>Calibri</vt:lpstr>
      <vt:lpstr>Trebuchet MS</vt:lpstr>
      <vt:lpstr>Tw Cen MT</vt:lpstr>
      <vt:lpstr>Circuito</vt:lpstr>
      <vt:lpstr>Apresentação do PowerPoint</vt:lpstr>
      <vt:lpstr>Quem somos?</vt:lpstr>
      <vt:lpstr>Contextualização</vt:lpstr>
      <vt:lpstr>Apresentação do PowerPoint</vt:lpstr>
      <vt:lpstr>Qual o problema? </vt:lpstr>
      <vt:lpstr>solução</vt:lpstr>
      <vt:lpstr>Apresentação do PowerPoint</vt:lpstr>
      <vt:lpstr>BACKLOG</vt:lpstr>
      <vt:lpstr>Site</vt:lpstr>
      <vt:lpstr>Apresentação do PowerPoint</vt:lpstr>
      <vt:lpstr>Apresentação do PowerPoint</vt:lpstr>
      <vt:lpstr>Apresentação do PowerPoint</vt:lpstr>
      <vt:lpstr>Apresentação do PowerPoint</vt:lpstr>
      <vt:lpstr>Simulador financeiro</vt:lpstr>
      <vt:lpstr>Banco de dados</vt:lpstr>
      <vt:lpstr>ARDUINO</vt:lpstr>
      <vt:lpstr>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Matheus</dc:creator>
  <cp:lastModifiedBy>Aluno</cp:lastModifiedBy>
  <cp:revision>27</cp:revision>
  <dcterms:created xsi:type="dcterms:W3CDTF">2020-03-10T16:04:53Z</dcterms:created>
  <dcterms:modified xsi:type="dcterms:W3CDTF">2020-03-11T20:03:07Z</dcterms:modified>
</cp:coreProperties>
</file>